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5"/>
  </p:handoutMasterIdLst>
  <p:sldIdLst>
    <p:sldId id="256" r:id="rId2"/>
    <p:sldId id="257" r:id="rId3"/>
    <p:sldId id="259" r:id="rId4"/>
    <p:sldId id="260" r:id="rId5"/>
    <p:sldId id="266" r:id="rId6"/>
    <p:sldId id="267" r:id="rId7"/>
    <p:sldId id="268" r:id="rId8"/>
    <p:sldId id="269" r:id="rId9"/>
    <p:sldId id="270" r:id="rId10"/>
    <p:sldId id="271" r:id="rId11"/>
    <p:sldId id="261" r:id="rId12"/>
    <p:sldId id="264" r:id="rId13"/>
    <p:sldId id="26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28" autoAdjust="0"/>
    <p:restoredTop sz="94628" autoAdjust="0"/>
  </p:normalViewPr>
  <p:slideViewPr>
    <p:cSldViewPr>
      <p:cViewPr varScale="1">
        <p:scale>
          <a:sx n="88" d="100"/>
          <a:sy n="88" d="100"/>
        </p:scale>
        <p:origin x="-114" y="-4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199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834D0E0-8B82-4195-97BC-62B4B273751F}" type="datetimeFigureOut">
              <a:rPr lang="en-US" smtClean="0"/>
              <a:pPr/>
              <a:t>6/30/2009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5470F9E-E1DA-4D86-9A31-E5671D2507EC}"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7F36457-D2FB-4952-82B8-F9247BEA03E0}" type="datetimeFigureOut">
              <a:rPr lang="en-US" smtClean="0"/>
              <a:pPr/>
              <a:t>6/30/2009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17F3615-BD93-4FB2-ADBF-63BA166BA22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7F36457-D2FB-4952-82B8-F9247BEA03E0}" type="datetimeFigureOut">
              <a:rPr lang="en-US" smtClean="0"/>
              <a:pPr/>
              <a:t>6/30/2009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F3615-BD93-4FB2-ADBF-63BA166BA22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7F36457-D2FB-4952-82B8-F9247BEA03E0}" type="datetimeFigureOut">
              <a:rPr lang="en-US" smtClean="0"/>
              <a:pPr/>
              <a:t>6/30/2009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F3615-BD93-4FB2-ADBF-63BA166BA22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7F36457-D2FB-4952-82B8-F9247BEA03E0}" type="datetimeFigureOut">
              <a:rPr lang="en-US" smtClean="0"/>
              <a:pPr/>
              <a:t>6/30/2009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F3615-BD93-4FB2-ADBF-63BA166BA22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7F36457-D2FB-4952-82B8-F9247BEA03E0}" type="datetimeFigureOut">
              <a:rPr lang="en-US" smtClean="0"/>
              <a:pPr/>
              <a:t>6/30/2009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F3615-BD93-4FB2-ADBF-63BA166BA22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7F36457-D2FB-4952-82B8-F9247BEA03E0}" type="datetimeFigureOut">
              <a:rPr lang="en-US" smtClean="0"/>
              <a:pPr/>
              <a:t>6/30/2009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7F3615-BD93-4FB2-ADBF-63BA166BA22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7F36457-D2FB-4952-82B8-F9247BEA03E0}" type="datetimeFigureOut">
              <a:rPr lang="en-US" smtClean="0"/>
              <a:pPr/>
              <a:t>6/30/2009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7F3615-BD93-4FB2-ADBF-63BA166BA22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87F36457-D2FB-4952-82B8-F9247BEA03E0}" type="datetimeFigureOut">
              <a:rPr lang="en-US" smtClean="0"/>
              <a:pPr/>
              <a:t>6/30/2009</a:t>
            </a:fld>
            <a:endParaRPr lang="en-US"/>
          </a:p>
        </p:txBody>
      </p:sp>
      <p:sp>
        <p:nvSpPr>
          <p:cNvPr id="8" name="Slide Number Placeholder 7"/>
          <p:cNvSpPr>
            <a:spLocks noGrp="1"/>
          </p:cNvSpPr>
          <p:nvPr>
            <p:ph type="sldNum" sz="quarter" idx="11"/>
          </p:nvPr>
        </p:nvSpPr>
        <p:spPr/>
        <p:txBody>
          <a:bodyPr/>
          <a:lstStyle/>
          <a:p>
            <a:fld id="{B17F3615-BD93-4FB2-ADBF-63BA166BA221}"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F36457-D2FB-4952-82B8-F9247BEA03E0}" type="datetimeFigureOut">
              <a:rPr lang="en-US" smtClean="0"/>
              <a:pPr/>
              <a:t>6/30/2009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7F3615-BD93-4FB2-ADBF-63BA166BA22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7F36457-D2FB-4952-82B8-F9247BEA03E0}" type="datetimeFigureOut">
              <a:rPr lang="en-US" smtClean="0"/>
              <a:pPr/>
              <a:t>6/30/2009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B17F3615-BD93-4FB2-ADBF-63BA166BA22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87F36457-D2FB-4952-82B8-F9247BEA03E0}" type="datetimeFigureOut">
              <a:rPr lang="en-US" smtClean="0"/>
              <a:pPr/>
              <a:t>6/30/2009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7F3615-BD93-4FB2-ADBF-63BA166BA22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87F36457-D2FB-4952-82B8-F9247BEA03E0}" type="datetimeFigureOut">
              <a:rPr lang="en-US" smtClean="0"/>
              <a:pPr/>
              <a:t>6/30/2009</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B17F3615-BD93-4FB2-ADBF-63BA166BA22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schooltube.com/video/13965/Animoto-Tutoria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onetruemedia.com/"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www.photoshow.com/home/start" TargetMode="Externa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ideo" Target="file:///\\USFNAS\Student\a\Arends.Todd\Educational_Uses_of_Digital_Storytelling_1.wmv"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81000"/>
            <a:ext cx="6480048" cy="2301240"/>
          </a:xfrm>
        </p:spPr>
        <p:txBody>
          <a:bodyPr/>
          <a:lstStyle/>
          <a:p>
            <a:r>
              <a:rPr lang="en-US" dirty="0" smtClean="0"/>
              <a:t>Digital Storytelling</a:t>
            </a:r>
            <a:endParaRPr lang="en-US" dirty="0"/>
          </a:p>
        </p:txBody>
      </p:sp>
      <p:sp>
        <p:nvSpPr>
          <p:cNvPr id="3" name="Content Placeholder 4"/>
          <p:cNvSpPr txBox="1">
            <a:spLocks/>
          </p:cNvSpPr>
          <p:nvPr/>
        </p:nvSpPr>
        <p:spPr>
          <a:xfrm>
            <a:off x="381000" y="2743200"/>
            <a:ext cx="8534400" cy="2895600"/>
          </a:xfrm>
          <a:prstGeom prst="rect">
            <a:avLst/>
          </a:prstGeom>
        </p:spPr>
        <p:txBody>
          <a:bodyPr vert="horz" tIns="0" rIns="45720" bIns="0" anchor="b">
            <a:normAutofit/>
          </a:bodyPr>
          <a:lstStyle/>
          <a:p>
            <a:pPr marL="0" marR="0" lvl="0" indent="0"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n-US" sz="3600" b="0" i="0" u="none" strike="noStrike" kern="1200" cap="none" spc="0" normalizeH="0" baseline="0" noProof="0" dirty="0" smtClean="0">
                <a:ln>
                  <a:noFill/>
                </a:ln>
                <a:solidFill>
                  <a:schemeClr val="tx1"/>
                </a:solidFill>
                <a:effectLst/>
                <a:uLnTx/>
                <a:uFillTx/>
                <a:latin typeface="+mn-lt"/>
                <a:ea typeface="+mn-ea"/>
                <a:cs typeface="+mn-cs"/>
              </a:rPr>
              <a:t>Digital story telling is a modern way to use video, audio, and pictures to tell a story.  </a:t>
            </a:r>
          </a:p>
          <a:p>
            <a:pPr marL="0" marR="0" lvl="0" indent="0"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“it is a short, personal multimedia tale told from the heart”</a:t>
            </a:r>
          </a:p>
          <a:p>
            <a:pPr marL="1371600" marR="0" lvl="3" indent="0" defTabSz="914400" rtl="0" eaLnBrk="1" fontAlgn="auto" latinLnBrk="0" hangingPunct="1">
              <a:lnSpc>
                <a:spcPct val="100000"/>
              </a:lnSpc>
              <a:spcBef>
                <a:spcPct val="20000"/>
              </a:spcBef>
              <a:spcAft>
                <a:spcPts val="0"/>
              </a:spcAft>
              <a:buClr>
                <a:schemeClr val="accent3"/>
              </a:buClr>
              <a:buSzPct val="90000"/>
              <a:buFont typeface="Wingdings 2"/>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 Daniel Meadows</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0" end="0"/>
                                            </p:txEl>
                                          </p:spTgt>
                                        </p:tgtEl>
                                      </p:cBhvr>
                                    </p:animEffect>
                                  </p:childTnLst>
                                </p:cTn>
                              </p:par>
                            </p:childTnLst>
                          </p:cTn>
                        </p:par>
                        <p:par>
                          <p:cTn id="11" fill="hold">
                            <p:stCondLst>
                              <p:cond delay="500"/>
                            </p:stCondLst>
                            <p:childTnLst>
                              <p:par>
                                <p:cTn id="12" presetID="37" presetClass="entr" presetSubtype="0" fill="hold" grpId="0" nodeType="after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3000"/>
                                        <p:tgtEl>
                                          <p:spTgt spid="3">
                                            <p:txEl>
                                              <p:pRg st="2" end="2"/>
                                            </p:txEl>
                                          </p:spTgt>
                                        </p:tgtEl>
                                      </p:cBhvr>
                                    </p:animEffect>
                                    <p:anim calcmode="lin" valueType="num">
                                      <p:cBhvr>
                                        <p:cTn id="15" dur="3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27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7" dur="300" accel="100000" fill="hold">
                                          <p:stCondLst>
                                            <p:cond delay="2700"/>
                                          </p:stCondLst>
                                        </p:cTn>
                                        <p:tgtEl>
                                          <p:spTgt spid="3">
                                            <p:txEl>
                                              <p:pRg st="2" end="2"/>
                                            </p:txEl>
                                          </p:spTgt>
                                        </p:tgtEl>
                                        <p:attrNameLst>
                                          <p:attrName>ppt_y</p:attrName>
                                        </p:attrNameLst>
                                      </p:cBhvr>
                                      <p:tavLst>
                                        <p:tav tm="0">
                                          <p:val>
                                            <p:strVal val="#ppt_y-.03"/>
                                          </p:val>
                                        </p:tav>
                                        <p:tav tm="100000">
                                          <p:val>
                                            <p:strVal val="#ppt_y"/>
                                          </p:val>
                                        </p:tav>
                                      </p:tavLst>
                                    </p:anim>
                                  </p:childTnLst>
                                </p:cTn>
                              </p:par>
                              <p:par>
                                <p:cTn id="18" presetID="49" presetClass="entr" presetSubtype="0" decel="10000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p:cTn id="20"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2"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Elements</a:t>
            </a:r>
            <a:endParaRPr lang="en-US" dirty="0"/>
          </a:p>
        </p:txBody>
      </p:sp>
      <p:sp>
        <p:nvSpPr>
          <p:cNvPr id="3" name="Content Placeholder 2"/>
          <p:cNvSpPr>
            <a:spLocks noGrp="1"/>
          </p:cNvSpPr>
          <p:nvPr>
            <p:ph idx="1"/>
          </p:nvPr>
        </p:nvSpPr>
        <p:spPr>
          <a:xfrm>
            <a:off x="457200" y="1600200"/>
            <a:ext cx="8458200" cy="4525963"/>
          </a:xfrm>
        </p:spPr>
        <p:txBody>
          <a:bodyPr>
            <a:normAutofit fontScale="47500" lnSpcReduction="20000"/>
          </a:bodyPr>
          <a:lstStyle/>
          <a:p>
            <a:r>
              <a:rPr lang="en-US" sz="5100" dirty="0" smtClean="0"/>
              <a:t>Like adding </a:t>
            </a:r>
            <a:r>
              <a:rPr lang="en-US" sz="5100" dirty="0" smtClean="0"/>
              <a:t>salt to food: a little improves taste, but too much just makes food salty and raises blood pressure. </a:t>
            </a:r>
            <a:r>
              <a:rPr lang="en-US" sz="5100" dirty="0" smtClean="0"/>
              <a:t>The </a:t>
            </a:r>
            <a:r>
              <a:rPr lang="en-US" sz="5100" dirty="0" smtClean="0"/>
              <a:t>rule of thumb is that if an effect is used, there must be a </a:t>
            </a:r>
            <a:r>
              <a:rPr lang="en-US" sz="5100" i="1" dirty="0" smtClean="0"/>
              <a:t>reason</a:t>
            </a:r>
            <a:r>
              <a:rPr lang="en-US" sz="5100" dirty="0" smtClean="0"/>
              <a:t> for it.</a:t>
            </a:r>
          </a:p>
          <a:p>
            <a:endParaRPr lang="en-US" b="1" dirty="0" smtClean="0"/>
          </a:p>
          <a:p>
            <a:r>
              <a:rPr lang="en-US" b="1" dirty="0" smtClean="0">
                <a:solidFill>
                  <a:srgbClr val="FF0000"/>
                </a:solidFill>
              </a:rPr>
              <a:t>Transitions</a:t>
            </a:r>
            <a:r>
              <a:rPr lang="en-US" dirty="0" smtClean="0"/>
              <a:t> </a:t>
            </a:r>
            <a:r>
              <a:rPr lang="en-US" dirty="0" smtClean="0"/>
              <a:t>between images help tell the story. Students need to know what different transitions imply. </a:t>
            </a:r>
            <a:r>
              <a:rPr lang="en-US" dirty="0" smtClean="0"/>
              <a:t>A punctuation </a:t>
            </a:r>
            <a:r>
              <a:rPr lang="en-US" dirty="0" smtClean="0"/>
              <a:t>metaphor </a:t>
            </a:r>
            <a:r>
              <a:rPr lang="en-US" dirty="0" smtClean="0"/>
              <a:t>can teach </a:t>
            </a:r>
            <a:r>
              <a:rPr lang="en-US" dirty="0" smtClean="0"/>
              <a:t>transitions. </a:t>
            </a:r>
            <a:endParaRPr lang="en-US" dirty="0" smtClean="0"/>
          </a:p>
          <a:p>
            <a:pPr lvl="1"/>
            <a:r>
              <a:rPr lang="en-US" dirty="0" smtClean="0"/>
              <a:t>A </a:t>
            </a:r>
            <a:r>
              <a:rPr lang="en-US" dirty="0" smtClean="0">
                <a:solidFill>
                  <a:srgbClr val="00B050"/>
                </a:solidFill>
              </a:rPr>
              <a:t>"cut", </a:t>
            </a:r>
            <a:r>
              <a:rPr lang="en-US" dirty="0" smtClean="0"/>
              <a:t>or no transition, is like a comma or no punctuation mark, and serves to quickly move between two closely related ideas</a:t>
            </a:r>
            <a:r>
              <a:rPr lang="en-US" dirty="0" smtClean="0"/>
              <a:t>.</a:t>
            </a:r>
            <a:endParaRPr lang="en-US" dirty="0" smtClean="0"/>
          </a:p>
          <a:p>
            <a:pPr lvl="1"/>
            <a:r>
              <a:rPr lang="en-US" dirty="0" smtClean="0"/>
              <a:t> </a:t>
            </a:r>
            <a:r>
              <a:rPr lang="en-US" dirty="0" smtClean="0"/>
              <a:t>A </a:t>
            </a:r>
            <a:r>
              <a:rPr lang="en-US" sz="2300" dirty="0" smtClean="0">
                <a:solidFill>
                  <a:srgbClr val="00B050"/>
                </a:solidFill>
              </a:rPr>
              <a:t>"dissolve" </a:t>
            </a:r>
            <a:r>
              <a:rPr lang="en-US" dirty="0" smtClean="0"/>
              <a:t>resembles a period, and suggests a change to a related idea. </a:t>
            </a:r>
            <a:endParaRPr lang="en-US" dirty="0" smtClean="0"/>
          </a:p>
          <a:p>
            <a:pPr lvl="1"/>
            <a:r>
              <a:rPr lang="en-US" dirty="0" smtClean="0"/>
              <a:t>A </a:t>
            </a:r>
            <a:r>
              <a:rPr lang="en-US" sz="2300" dirty="0" smtClean="0">
                <a:solidFill>
                  <a:srgbClr val="00B050"/>
                </a:solidFill>
              </a:rPr>
              <a:t>"fade" </a:t>
            </a:r>
            <a:r>
              <a:rPr lang="en-US" dirty="0" smtClean="0"/>
              <a:t>is like a new paragraph and suggests a change of topics or passage of time. A particularly effective technique is the use of a black screen for several seconds: with or without sound. Beyond these, most transitions are superfluous and distracting and should be discouraged. </a:t>
            </a:r>
          </a:p>
          <a:p>
            <a:r>
              <a:rPr lang="en-US" b="1" dirty="0" smtClean="0">
                <a:solidFill>
                  <a:srgbClr val="FF0000"/>
                </a:solidFill>
              </a:rPr>
              <a:t>Pans and zooms</a:t>
            </a:r>
            <a:r>
              <a:rPr lang="en-US" dirty="0" smtClean="0"/>
              <a:t> can add movement to static images, focus the audience, or give a sense of place for an object. In most cases, slow movement is best so as not to distract the audience. </a:t>
            </a:r>
          </a:p>
          <a:p>
            <a:r>
              <a:rPr lang="en-US" b="1" dirty="0" smtClean="0">
                <a:solidFill>
                  <a:srgbClr val="FF0000"/>
                </a:solidFill>
              </a:rPr>
              <a:t>Text as art</a:t>
            </a:r>
            <a:r>
              <a:rPr lang="en-US" dirty="0" smtClean="0">
                <a:solidFill>
                  <a:srgbClr val="FF0000"/>
                </a:solidFill>
              </a:rPr>
              <a:t> </a:t>
            </a:r>
            <a:r>
              <a:rPr lang="en-US" dirty="0" smtClean="0"/>
              <a:t>can be an effective method for focusing the audience on a particular line, by using actual text on the screen. Select lines that are particularly important and use a plain font. Text can be used in lieu of narration or in addition. Printed words can also be used to emphasize song lyrics.</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Animoto</a:t>
            </a:r>
            <a:r>
              <a:rPr lang="en-US" dirty="0" smtClean="0"/>
              <a:t> </a:t>
            </a:r>
            <a:br>
              <a:rPr lang="en-US" dirty="0" smtClean="0"/>
            </a:br>
            <a:r>
              <a:rPr lang="en-US" dirty="0" smtClean="0"/>
              <a:t>Digital Storytelling Software</a:t>
            </a:r>
            <a:endParaRPr lang="en-US" dirty="0"/>
          </a:p>
        </p:txBody>
      </p:sp>
      <p:pic>
        <p:nvPicPr>
          <p:cNvPr id="1026" name="Picture 2">
            <a:hlinkClick r:id="rId2"/>
          </p:cNvPr>
          <p:cNvPicPr>
            <a:picLocks noGrp="1" noChangeAspect="1" noChangeArrowheads="1"/>
          </p:cNvPicPr>
          <p:nvPr>
            <p:ph idx="1"/>
          </p:nvPr>
        </p:nvPicPr>
        <p:blipFill>
          <a:blip r:embed="rId3"/>
          <a:stretch>
            <a:fillRect/>
          </a:stretch>
        </p:blipFill>
        <p:spPr bwMode="auto">
          <a:xfrm>
            <a:off x="1447800" y="1752600"/>
            <a:ext cx="5657454" cy="4525963"/>
          </a:xfrm>
          <a:prstGeom prst="rect">
            <a:avLst/>
          </a:prstGeom>
          <a:noFill/>
          <a:ln w="9525">
            <a:no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checkerboard(across)">
                                      <p:cBhvr>
                                        <p:cTn id="13"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Alternatives to </a:t>
            </a:r>
            <a:r>
              <a:rPr lang="en-US" dirty="0" err="1" smtClean="0"/>
              <a:t>Animoto</a:t>
            </a:r>
            <a:endParaRPr lang="en-US" dirty="0"/>
          </a:p>
        </p:txBody>
      </p:sp>
      <p:pic>
        <p:nvPicPr>
          <p:cNvPr id="4" name="Picture 3">
            <a:hlinkClick r:id="rId2"/>
          </p:cNvPr>
          <p:cNvPicPr/>
          <p:nvPr/>
        </p:nvPicPr>
        <p:blipFill>
          <a:blip r:embed="rId3" cstate="print"/>
          <a:srcRect/>
          <a:stretch>
            <a:fillRect/>
          </a:stretch>
        </p:blipFill>
        <p:spPr bwMode="auto">
          <a:xfrm>
            <a:off x="381000" y="1600200"/>
            <a:ext cx="4572000" cy="3611880"/>
          </a:xfrm>
          <a:prstGeom prst="rect">
            <a:avLst/>
          </a:prstGeom>
          <a:noFill/>
          <a:ln w="9525">
            <a:noFill/>
            <a:miter lim="800000"/>
            <a:headEnd/>
            <a:tailEnd/>
          </a:ln>
        </p:spPr>
      </p:pic>
      <p:pic>
        <p:nvPicPr>
          <p:cNvPr id="5" name="Picture 4">
            <a:hlinkClick r:id="rId4"/>
          </p:cNvPr>
          <p:cNvPicPr/>
          <p:nvPr/>
        </p:nvPicPr>
        <p:blipFill>
          <a:blip r:embed="rId5" cstate="print"/>
          <a:srcRect/>
          <a:stretch>
            <a:fillRect/>
          </a:stretch>
        </p:blipFill>
        <p:spPr bwMode="auto">
          <a:xfrm>
            <a:off x="4800600" y="3352800"/>
            <a:ext cx="4114800" cy="3215640"/>
          </a:xfrm>
          <a:prstGeom prst="rect">
            <a:avLst/>
          </a:prstGeom>
          <a:noFill/>
          <a:ln w="9525">
            <a:noFill/>
            <a:miter lim="800000"/>
            <a:headEnd/>
            <a:tailEnd/>
          </a:ln>
        </p:spPr>
      </p:pic>
      <p:sp>
        <p:nvSpPr>
          <p:cNvPr id="7" name="TextBox 6"/>
          <p:cNvSpPr txBox="1"/>
          <p:nvPr/>
        </p:nvSpPr>
        <p:spPr>
          <a:xfrm>
            <a:off x="4953000" y="1600200"/>
            <a:ext cx="1828800" cy="369332"/>
          </a:xfrm>
          <a:prstGeom prst="rect">
            <a:avLst/>
          </a:prstGeom>
          <a:noFill/>
        </p:spPr>
        <p:txBody>
          <a:bodyPr wrap="square" rtlCol="0">
            <a:spAutoFit/>
          </a:bodyPr>
          <a:lstStyle/>
          <a:p>
            <a:r>
              <a:rPr lang="en-US" dirty="0" smtClean="0"/>
              <a:t>One True Media</a:t>
            </a:r>
            <a:endParaRPr lang="en-US" dirty="0"/>
          </a:p>
        </p:txBody>
      </p:sp>
      <p:sp>
        <p:nvSpPr>
          <p:cNvPr id="8" name="TextBox 7"/>
          <p:cNvSpPr txBox="1"/>
          <p:nvPr/>
        </p:nvSpPr>
        <p:spPr>
          <a:xfrm>
            <a:off x="3276600" y="5943600"/>
            <a:ext cx="1447800" cy="369332"/>
          </a:xfrm>
          <a:prstGeom prst="rect">
            <a:avLst/>
          </a:prstGeom>
          <a:noFill/>
        </p:spPr>
        <p:txBody>
          <a:bodyPr wrap="square" rtlCol="0">
            <a:spAutoFit/>
          </a:bodyPr>
          <a:lstStyle/>
          <a:p>
            <a:r>
              <a:rPr lang="en-US" dirty="0" smtClean="0"/>
              <a:t>Photo </a:t>
            </a:r>
            <a:r>
              <a:rPr lang="en-US" dirty="0" smtClean="0"/>
              <a:t>Show</a:t>
            </a:r>
            <a:endParaRPr lang="en-US" dirty="0"/>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Ideas for use in classroom</a:t>
            </a:r>
            <a:endParaRPr lang="en-US" dirty="0"/>
          </a:p>
        </p:txBody>
      </p:sp>
      <p:graphicFrame>
        <p:nvGraphicFramePr>
          <p:cNvPr id="4" name="Table 3"/>
          <p:cNvGraphicFramePr>
            <a:graphicFrameLocks noGrp="1"/>
          </p:cNvGraphicFramePr>
          <p:nvPr/>
        </p:nvGraphicFramePr>
        <p:xfrm>
          <a:off x="838200" y="1676400"/>
          <a:ext cx="7467600" cy="3448050"/>
        </p:xfrm>
        <a:graphic>
          <a:graphicData uri="http://schemas.openxmlformats.org/drawingml/2006/table">
            <a:tbl>
              <a:tblPr firstRow="1" bandRow="1">
                <a:tableStyleId>{5C22544A-7EE6-4342-B048-85BDC9FD1C3A}</a:tableStyleId>
              </a:tblPr>
              <a:tblGrid>
                <a:gridCol w="1981200"/>
                <a:gridCol w="1828800"/>
                <a:gridCol w="2057400"/>
                <a:gridCol w="1600200"/>
              </a:tblGrid>
              <a:tr h="533400">
                <a:tc>
                  <a:txBody>
                    <a:bodyPr/>
                    <a:lstStyle/>
                    <a:p>
                      <a:r>
                        <a:rPr lang="en-US" dirty="0" smtClean="0"/>
                        <a:t>Elementary</a:t>
                      </a:r>
                      <a:endParaRPr lang="en-US" dirty="0"/>
                    </a:p>
                  </a:txBody>
                  <a:tcPr/>
                </a:tc>
                <a:tc>
                  <a:txBody>
                    <a:bodyPr/>
                    <a:lstStyle/>
                    <a:p>
                      <a:r>
                        <a:rPr lang="en-US" dirty="0" smtClean="0"/>
                        <a:t>Middle School</a:t>
                      </a:r>
                      <a:endParaRPr lang="en-US" dirty="0"/>
                    </a:p>
                  </a:txBody>
                  <a:tcPr/>
                </a:tc>
                <a:tc>
                  <a:txBody>
                    <a:bodyPr/>
                    <a:lstStyle/>
                    <a:p>
                      <a:r>
                        <a:rPr lang="en-US" dirty="0" smtClean="0"/>
                        <a:t>High School</a:t>
                      </a:r>
                      <a:endParaRPr lang="en-US" dirty="0"/>
                    </a:p>
                  </a:txBody>
                  <a:tcPr/>
                </a:tc>
                <a:tc>
                  <a:txBody>
                    <a:bodyPr/>
                    <a:lstStyle/>
                    <a:p>
                      <a:r>
                        <a:rPr lang="en-US" dirty="0" smtClean="0"/>
                        <a:t>Personal</a:t>
                      </a:r>
                      <a:endParaRPr lang="en-US" dirty="0"/>
                    </a:p>
                  </a:txBody>
                  <a:tcPr/>
                </a:tc>
              </a:tr>
              <a:tr h="971550">
                <a:tc>
                  <a:txBody>
                    <a:bodyPr/>
                    <a:lstStyle/>
                    <a:p>
                      <a:r>
                        <a:rPr lang="en-US" dirty="0" smtClean="0"/>
                        <a:t>Places you’ve been</a:t>
                      </a:r>
                      <a:endParaRPr lang="en-US" dirty="0"/>
                    </a:p>
                  </a:txBody>
                  <a:tcPr/>
                </a:tc>
                <a:tc>
                  <a:txBody>
                    <a:bodyPr/>
                    <a:lstStyle/>
                    <a:p>
                      <a:r>
                        <a:rPr lang="en-US" dirty="0" smtClean="0"/>
                        <a:t>Social Studies</a:t>
                      </a:r>
                    </a:p>
                    <a:p>
                      <a:r>
                        <a:rPr lang="en-US" dirty="0" smtClean="0"/>
                        <a:t>Holocaust</a:t>
                      </a:r>
                      <a:endParaRPr lang="en-US" dirty="0"/>
                    </a:p>
                  </a:txBody>
                  <a:tcPr/>
                </a:tc>
                <a:tc>
                  <a:txBody>
                    <a:bodyPr/>
                    <a:lstStyle/>
                    <a:p>
                      <a:r>
                        <a:rPr lang="en-US" dirty="0" smtClean="0"/>
                        <a:t>English </a:t>
                      </a:r>
                    </a:p>
                    <a:p>
                      <a:r>
                        <a:rPr lang="en-US" dirty="0" smtClean="0"/>
                        <a:t>Romeo and Juliet</a:t>
                      </a:r>
                      <a:endParaRPr lang="en-US" dirty="0"/>
                    </a:p>
                  </a:txBody>
                  <a:tcPr/>
                </a:tc>
                <a:tc>
                  <a:txBody>
                    <a:bodyPr/>
                    <a:lstStyle/>
                    <a:p>
                      <a:r>
                        <a:rPr lang="en-US" dirty="0" smtClean="0"/>
                        <a:t>Vacation</a:t>
                      </a:r>
                      <a:endParaRPr lang="en-US" dirty="0"/>
                    </a:p>
                  </a:txBody>
                  <a:tcPr/>
                </a:tc>
              </a:tr>
              <a:tr h="971550">
                <a:tc>
                  <a:txBody>
                    <a:bodyPr/>
                    <a:lstStyle/>
                    <a:p>
                      <a:r>
                        <a:rPr lang="en-US" dirty="0" smtClean="0"/>
                        <a:t>What</a:t>
                      </a:r>
                      <a:r>
                        <a:rPr lang="en-US" baseline="0" dirty="0" smtClean="0"/>
                        <a:t> you want to be when you grow up</a:t>
                      </a:r>
                      <a:endParaRPr lang="en-US" dirty="0"/>
                    </a:p>
                  </a:txBody>
                  <a:tcPr/>
                </a:tc>
                <a:tc>
                  <a:txBody>
                    <a:bodyPr/>
                    <a:lstStyle/>
                    <a:p>
                      <a:r>
                        <a:rPr lang="en-US" dirty="0" smtClean="0"/>
                        <a:t>Math </a:t>
                      </a:r>
                    </a:p>
                    <a:p>
                      <a:r>
                        <a:rPr lang="en-US" dirty="0" smtClean="0"/>
                        <a:t>Flash Cards</a:t>
                      </a:r>
                      <a:endParaRPr lang="en-US" dirty="0"/>
                    </a:p>
                  </a:txBody>
                  <a:tcPr/>
                </a:tc>
                <a:tc>
                  <a:txBody>
                    <a:bodyPr/>
                    <a:lstStyle/>
                    <a:p>
                      <a:r>
                        <a:rPr lang="en-US" dirty="0" smtClean="0"/>
                        <a:t>Science</a:t>
                      </a:r>
                    </a:p>
                    <a:p>
                      <a:r>
                        <a:rPr lang="en-US" dirty="0" smtClean="0"/>
                        <a:t>Anatomy Lab</a:t>
                      </a:r>
                      <a:endParaRPr lang="en-US" dirty="0"/>
                    </a:p>
                  </a:txBody>
                  <a:tcPr/>
                </a:tc>
                <a:tc>
                  <a:txBody>
                    <a:bodyPr/>
                    <a:lstStyle/>
                    <a:p>
                      <a:r>
                        <a:rPr lang="en-US" dirty="0" smtClean="0"/>
                        <a:t>Wedding</a:t>
                      </a:r>
                      <a:endParaRPr lang="en-US" dirty="0"/>
                    </a:p>
                  </a:txBody>
                  <a:tcPr/>
                </a:tc>
              </a:tr>
              <a:tr h="97155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subTnLst>
                                    <p:audio>
                                      <p:cMediaNode>
                                        <p:cTn display="0" masterRel="sameClick">
                                          <p:stCondLst>
                                            <p:cond evt="begin" delay="0">
                                              <p:tn val="5"/>
                                            </p:cond>
                                          </p:stCondLst>
                                          <p:endCondLst>
                                            <p:cond evt="onStopAudio" delay="0">
                                              <p:tgtEl>
                                                <p:sldTgt/>
                                              </p:tgtEl>
                                            </p:cond>
                                          </p:endCondLst>
                                        </p:cTn>
                                        <p:tgtEl>
                                          <p:sndTgt r:embed="rId2" name="applaus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ducational_Uses_of_Digital_Storytelling_1.wmv">
            <a:hlinkClick r:id="" action="ppaction://media"/>
          </p:cNvPr>
          <p:cNvPicPr>
            <a:picLocks noRot="1" noChangeAspect="1"/>
          </p:cNvPicPr>
          <p:nvPr>
            <a:videoFile r:link="rId1"/>
          </p:nvPr>
        </p:nvPicPr>
        <p:blipFill>
          <a:blip r:embed="rId3"/>
          <a:stretch>
            <a:fillRect/>
          </a:stretch>
        </p:blipFill>
        <p:spPr>
          <a:xfrm>
            <a:off x="228600" y="228600"/>
            <a:ext cx="8724900" cy="640080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522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Components</a:t>
            </a:r>
            <a:endParaRPr lang="en-US" dirty="0"/>
          </a:p>
        </p:txBody>
      </p:sp>
      <p:sp>
        <p:nvSpPr>
          <p:cNvPr id="3" name="Content Placeholder 2"/>
          <p:cNvSpPr>
            <a:spLocks noGrp="1"/>
          </p:cNvSpPr>
          <p:nvPr>
            <p:ph idx="1"/>
          </p:nvPr>
        </p:nvSpPr>
        <p:spPr/>
        <p:txBody>
          <a:bodyPr/>
          <a:lstStyle/>
          <a:p>
            <a:r>
              <a:rPr lang="en-US" dirty="0" smtClean="0"/>
              <a:t>Point of View</a:t>
            </a:r>
          </a:p>
          <a:p>
            <a:r>
              <a:rPr lang="en-US" dirty="0" smtClean="0"/>
              <a:t>Dramatic Questions</a:t>
            </a:r>
          </a:p>
          <a:p>
            <a:r>
              <a:rPr lang="en-US" dirty="0" smtClean="0"/>
              <a:t>Emotional Content</a:t>
            </a:r>
          </a:p>
          <a:p>
            <a:r>
              <a:rPr lang="en-US" dirty="0" smtClean="0"/>
              <a:t>Voice</a:t>
            </a:r>
          </a:p>
          <a:p>
            <a:r>
              <a:rPr lang="en-US" dirty="0" smtClean="0"/>
              <a:t>Sound</a:t>
            </a:r>
          </a:p>
          <a:p>
            <a:r>
              <a:rPr lang="en-US" dirty="0" smtClean="0"/>
              <a:t>Economy</a:t>
            </a:r>
          </a:p>
          <a:p>
            <a:r>
              <a:rPr lang="en-US" dirty="0" smtClean="0"/>
              <a:t>Pace</a:t>
            </a:r>
            <a:endParaRPr 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9"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9"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p:cTn id="25"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6"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7" dur="1000"/>
                                        <p:tgtEl>
                                          <p:spTgt spid="3">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9" presetClass="entr" presetSubtype="0" fill="hold" grpId="0"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 calcmode="lin" valueType="num">
                                      <p:cBhvr>
                                        <p:cTn id="32"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33"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4" dur="1000"/>
                                        <p:tgtEl>
                                          <p:spTgt spid="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9"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 calcmode="lin" valueType="num">
                                      <p:cBhvr>
                                        <p:cTn id="39"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40"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41" dur="1000"/>
                                        <p:tgtEl>
                                          <p:spTgt spid="3">
                                            <p:txEl>
                                              <p:pRg st="3" end="3"/>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9" presetClass="entr" presetSubtype="0" fill="hold" grpId="0" nodeType="clickEffect">
                                  <p:stCondLst>
                                    <p:cond delay="0"/>
                                  </p:stCondLst>
                                  <p:childTnLst>
                                    <p:set>
                                      <p:cBhvr>
                                        <p:cTn id="45" dur="1" fill="hold">
                                          <p:stCondLst>
                                            <p:cond delay="0"/>
                                          </p:stCondLst>
                                        </p:cTn>
                                        <p:tgtEl>
                                          <p:spTgt spid="3">
                                            <p:txEl>
                                              <p:pRg st="4" end="4"/>
                                            </p:txEl>
                                          </p:spTgt>
                                        </p:tgtEl>
                                        <p:attrNameLst>
                                          <p:attrName>style.visibility</p:attrName>
                                        </p:attrNameLst>
                                      </p:cBhvr>
                                      <p:to>
                                        <p:strVal val="visible"/>
                                      </p:to>
                                    </p:set>
                                    <p:anim calcmode="lin" valueType="num">
                                      <p:cBhvr>
                                        <p:cTn id="46"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47"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8" dur="1000"/>
                                        <p:tgtEl>
                                          <p:spTgt spid="3">
                                            <p:txEl>
                                              <p:pRg st="4" end="4"/>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29" presetClass="entr" presetSubtype="0" fill="hold" grpId="0" nodeType="clickEffect">
                                  <p:stCondLst>
                                    <p:cond delay="0"/>
                                  </p:stCondLst>
                                  <p:childTnLst>
                                    <p:set>
                                      <p:cBhvr>
                                        <p:cTn id="52" dur="1" fill="hold">
                                          <p:stCondLst>
                                            <p:cond delay="0"/>
                                          </p:stCondLst>
                                        </p:cTn>
                                        <p:tgtEl>
                                          <p:spTgt spid="3">
                                            <p:txEl>
                                              <p:pRg st="5" end="5"/>
                                            </p:txEl>
                                          </p:spTgt>
                                        </p:tgtEl>
                                        <p:attrNameLst>
                                          <p:attrName>style.visibility</p:attrName>
                                        </p:attrNameLst>
                                      </p:cBhvr>
                                      <p:to>
                                        <p:strVal val="visible"/>
                                      </p:to>
                                    </p:set>
                                    <p:anim calcmode="lin" valueType="num">
                                      <p:cBhvr>
                                        <p:cTn id="53"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54"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55" dur="1000"/>
                                        <p:tgtEl>
                                          <p:spTgt spid="3">
                                            <p:txEl>
                                              <p:pRg st="5" end="5"/>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9" presetClass="entr" presetSubtype="0" fill="hold" grpId="0" nodeType="clickEffect">
                                  <p:stCondLst>
                                    <p:cond delay="0"/>
                                  </p:stCondLst>
                                  <p:childTnLst>
                                    <p:set>
                                      <p:cBhvr>
                                        <p:cTn id="59" dur="1" fill="hold">
                                          <p:stCondLst>
                                            <p:cond delay="0"/>
                                          </p:stCondLst>
                                        </p:cTn>
                                        <p:tgtEl>
                                          <p:spTgt spid="3">
                                            <p:txEl>
                                              <p:pRg st="6" end="6"/>
                                            </p:txEl>
                                          </p:spTgt>
                                        </p:tgtEl>
                                        <p:attrNameLst>
                                          <p:attrName>style.visibility</p:attrName>
                                        </p:attrNameLst>
                                      </p:cBhvr>
                                      <p:to>
                                        <p:strVal val="visible"/>
                                      </p:to>
                                    </p:set>
                                    <p:anim calcmode="lin" valueType="num">
                                      <p:cBhvr>
                                        <p:cTn id="60"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61"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62"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Guidelines</a:t>
            </a:r>
            <a:endParaRPr lang="en-US" dirty="0"/>
          </a:p>
        </p:txBody>
      </p:sp>
      <p:sp>
        <p:nvSpPr>
          <p:cNvPr id="3" name="Content Placeholder 2"/>
          <p:cNvSpPr>
            <a:spLocks noGrp="1"/>
          </p:cNvSpPr>
          <p:nvPr>
            <p:ph idx="1"/>
          </p:nvPr>
        </p:nvSpPr>
        <p:spPr/>
        <p:txBody>
          <a:bodyPr/>
          <a:lstStyle/>
          <a:p>
            <a:r>
              <a:rPr lang="en-US" dirty="0" smtClean="0"/>
              <a:t>You Do have something to say!</a:t>
            </a:r>
          </a:p>
          <a:p>
            <a:r>
              <a:rPr lang="en-US" dirty="0" smtClean="0"/>
              <a:t>Show </a:t>
            </a:r>
            <a:r>
              <a:rPr lang="en-US" dirty="0" smtClean="0"/>
              <a:t>, Don’t Tell</a:t>
            </a:r>
          </a:p>
          <a:p>
            <a:r>
              <a:rPr lang="en-US" dirty="0" smtClean="0"/>
              <a:t>Quality not Quantity</a:t>
            </a:r>
          </a:p>
          <a:p>
            <a:r>
              <a:rPr lang="en-US" dirty="0" smtClean="0"/>
              <a:t>Picture Quality (minimum 640x480)</a:t>
            </a:r>
          </a:p>
          <a:p>
            <a:r>
              <a:rPr lang="en-US" dirty="0" smtClean="0"/>
              <a:t>Voice Over Slow and steady</a:t>
            </a:r>
          </a:p>
          <a:p>
            <a:r>
              <a:rPr lang="en-US" dirty="0" smtClean="0"/>
              <a:t>Soundtracks (lyrical or instrumental)</a:t>
            </a:r>
          </a:p>
          <a:p>
            <a:r>
              <a:rPr lang="en-US" dirty="0" smtClean="0"/>
              <a:t>Visual Effects Less is more</a:t>
            </a:r>
          </a:p>
          <a:p>
            <a:endParaRPr 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slide(fromBottom)">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slide(fromBottom)">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slide(fromBottom)">
                                      <p:cBhvr>
                                        <p:cTn id="25" dur="5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slide(fromBottom)">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slide(fromBottom)">
                                      <p:cBhvr>
                                        <p:cTn id="35" dur="500"/>
                                        <p:tgtEl>
                                          <p:spTgt spid="3">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slide(fromBottom)">
                                      <p:cBhvr>
                                        <p:cTn id="40" dur="500"/>
                                        <p:tgtEl>
                                          <p:spTgt spid="3">
                                            <p:txEl>
                                              <p:pRg st="5" end="5"/>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slide(fromBottom)">
                                      <p:cBhvr>
                                        <p:cTn id="4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Something To Say</a:t>
            </a:r>
            <a:endParaRPr lang="en-US" dirty="0"/>
          </a:p>
        </p:txBody>
      </p:sp>
      <p:sp>
        <p:nvSpPr>
          <p:cNvPr id="3" name="Content Placeholder 2"/>
          <p:cNvSpPr>
            <a:spLocks noGrp="1"/>
          </p:cNvSpPr>
          <p:nvPr>
            <p:ph idx="1"/>
          </p:nvPr>
        </p:nvSpPr>
        <p:spPr/>
        <p:txBody>
          <a:bodyPr>
            <a:normAutofit/>
          </a:bodyPr>
          <a:lstStyle/>
          <a:p>
            <a:r>
              <a:rPr lang="en-US" dirty="0" smtClean="0"/>
              <a:t>Most young, and even old, people feel that they have nothing extraordinary to tell. </a:t>
            </a:r>
          </a:p>
          <a:p>
            <a:pPr lvl="1"/>
            <a:r>
              <a:rPr lang="en-US" dirty="0" smtClean="0"/>
              <a:t>(</a:t>
            </a:r>
            <a:r>
              <a:rPr lang="en-US" dirty="0" smtClean="0"/>
              <a:t>1) Think about a time you had to grow up, made a friend, lost a loved one. </a:t>
            </a:r>
            <a:endParaRPr lang="en-US" dirty="0" smtClean="0"/>
          </a:p>
          <a:p>
            <a:pPr lvl="1"/>
            <a:r>
              <a:rPr lang="en-US" dirty="0" smtClean="0"/>
              <a:t>(2) </a:t>
            </a:r>
            <a:r>
              <a:rPr lang="en-US" dirty="0" smtClean="0"/>
              <a:t>Pay tribute to a family member—these all can inspire students to begin thinking about their own experiences. A word of caution.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Show Don’t Tell</a:t>
            </a:r>
            <a:endParaRPr lang="en-US" dirty="0"/>
          </a:p>
        </p:txBody>
      </p:sp>
      <p:sp>
        <p:nvSpPr>
          <p:cNvPr id="3" name="Content Placeholder 2"/>
          <p:cNvSpPr>
            <a:spLocks noGrp="1"/>
          </p:cNvSpPr>
          <p:nvPr>
            <p:ph idx="1"/>
          </p:nvPr>
        </p:nvSpPr>
        <p:spPr/>
        <p:txBody>
          <a:bodyPr>
            <a:normAutofit lnSpcReduction="10000"/>
          </a:bodyPr>
          <a:lstStyle/>
          <a:p>
            <a:r>
              <a:rPr lang="en-US" dirty="0" smtClean="0"/>
              <a:t>Economy is one of the most important elements of DST. One of the best way to write economically, and at the same time vividly, is to master the skill of showing, as opposed to telling. </a:t>
            </a:r>
            <a:r>
              <a:rPr lang="en-US" dirty="0" smtClean="0">
                <a:solidFill>
                  <a:srgbClr val="FFFF00"/>
                </a:solidFill>
              </a:rPr>
              <a:t>That is, encourage students to write using "observations" instead of "inferences." We experience the world through our senses</a:t>
            </a:r>
            <a:r>
              <a:rPr lang="en-US" dirty="0" smtClean="0"/>
              <a:t>, and we achieve effective storytelling through creating vivid pictures with words.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not Quantity</a:t>
            </a:r>
            <a:endParaRPr lang="en-US" dirty="0"/>
          </a:p>
        </p:txBody>
      </p:sp>
      <p:sp>
        <p:nvSpPr>
          <p:cNvPr id="3" name="Content Placeholder 2"/>
          <p:cNvSpPr>
            <a:spLocks noGrp="1"/>
          </p:cNvSpPr>
          <p:nvPr>
            <p:ph idx="1"/>
          </p:nvPr>
        </p:nvSpPr>
        <p:spPr/>
        <p:txBody>
          <a:bodyPr>
            <a:normAutofit/>
          </a:bodyPr>
          <a:lstStyle/>
          <a:p>
            <a:r>
              <a:rPr lang="en-US" dirty="0" smtClean="0"/>
              <a:t>For a three-minute story, limit students to a maximum of </a:t>
            </a:r>
            <a:r>
              <a:rPr lang="en-US" dirty="0" smtClean="0">
                <a:solidFill>
                  <a:srgbClr val="FFFF00"/>
                </a:solidFill>
              </a:rPr>
              <a:t>fifteen images</a:t>
            </a:r>
            <a:r>
              <a:rPr lang="en-US" dirty="0" smtClean="0"/>
              <a:t>. </a:t>
            </a:r>
            <a:endParaRPr lang="en-US" dirty="0" smtClean="0"/>
          </a:p>
          <a:p>
            <a:r>
              <a:rPr lang="en-US" dirty="0" smtClean="0"/>
              <a:t>This </a:t>
            </a:r>
            <a:r>
              <a:rPr lang="en-US" dirty="0" smtClean="0"/>
              <a:t>achieves two goals</a:t>
            </a:r>
            <a:r>
              <a:rPr lang="en-US" dirty="0" smtClean="0"/>
              <a:t>:</a:t>
            </a:r>
          </a:p>
          <a:p>
            <a:pPr lvl="1"/>
            <a:r>
              <a:rPr lang="en-US" dirty="0" smtClean="0"/>
              <a:t>First</a:t>
            </a:r>
            <a:r>
              <a:rPr lang="en-US" dirty="0" smtClean="0"/>
              <a:t>, it forces students to make value decisions on the photos, and results in only the </a:t>
            </a:r>
            <a:r>
              <a:rPr lang="en-US" dirty="0" smtClean="0">
                <a:solidFill>
                  <a:srgbClr val="FFFF00"/>
                </a:solidFill>
              </a:rPr>
              <a:t>"best of the best." </a:t>
            </a:r>
            <a:endParaRPr lang="en-US" dirty="0" smtClean="0">
              <a:solidFill>
                <a:srgbClr val="FFFF00"/>
              </a:solidFill>
            </a:endParaRPr>
          </a:p>
          <a:p>
            <a:pPr lvl="1"/>
            <a:r>
              <a:rPr lang="en-US" dirty="0" smtClean="0"/>
              <a:t>Second</a:t>
            </a:r>
            <a:r>
              <a:rPr lang="en-US" dirty="0" smtClean="0"/>
              <a:t>, it focuses the attention back to the story. Students must rely on the </a:t>
            </a:r>
            <a:r>
              <a:rPr lang="en-US" i="1" dirty="0" smtClean="0">
                <a:solidFill>
                  <a:srgbClr val="FFFF00"/>
                </a:solidFill>
              </a:rPr>
              <a:t>story</a:t>
            </a:r>
            <a:r>
              <a:rPr lang="en-US" dirty="0" smtClean="0">
                <a:solidFill>
                  <a:srgbClr val="FFFF00"/>
                </a:solidFill>
              </a:rPr>
              <a:t> driving the images</a:t>
            </a:r>
            <a:r>
              <a:rPr lang="en-US" dirty="0" smtClean="0"/>
              <a:t>, instead of the images driving the story.</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 Quality</a:t>
            </a:r>
            <a:endParaRPr lang="en-US" dirty="0"/>
          </a:p>
        </p:txBody>
      </p:sp>
      <p:sp>
        <p:nvSpPr>
          <p:cNvPr id="3" name="Content Placeholder 2"/>
          <p:cNvSpPr>
            <a:spLocks noGrp="1"/>
          </p:cNvSpPr>
          <p:nvPr>
            <p:ph idx="1"/>
          </p:nvPr>
        </p:nvSpPr>
        <p:spPr/>
        <p:txBody>
          <a:bodyPr/>
          <a:lstStyle/>
          <a:p>
            <a:r>
              <a:rPr lang="en-US" dirty="0" smtClean="0"/>
              <a:t>To supplement their own pictures, students may search for images online. Although the standby search tools, such as Google or </a:t>
            </a:r>
            <a:r>
              <a:rPr lang="en-US" dirty="0" err="1" smtClean="0"/>
              <a:t>Altavista</a:t>
            </a:r>
            <a:r>
              <a:rPr lang="en-US" dirty="0" smtClean="0"/>
              <a:t>, </a:t>
            </a:r>
            <a:r>
              <a:rPr lang="en-US" dirty="0" smtClean="0"/>
              <a:t>work, Flickr.com gives more vivid </a:t>
            </a:r>
            <a:r>
              <a:rPr lang="en-US" dirty="0" smtClean="0"/>
              <a:t>artistic images. </a:t>
            </a:r>
            <a:endParaRPr lang="en-US" dirty="0" smtClean="0"/>
          </a:p>
          <a:p>
            <a:r>
              <a:rPr lang="en-US" dirty="0" smtClean="0"/>
              <a:t>No </a:t>
            </a:r>
            <a:r>
              <a:rPr lang="en-US" dirty="0" smtClean="0"/>
              <a:t>matter where images are harvested, make sure the size exceeds 640x480 pixels.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Voice &amp; Sound</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Most of us get nervous when we speak to an audience, and our heart rate and blood pressure rise. Imagine what this </a:t>
            </a:r>
            <a:r>
              <a:rPr lang="en-US" dirty="0" smtClean="0"/>
              <a:t>does </a:t>
            </a:r>
            <a:r>
              <a:rPr lang="en-US" dirty="0" smtClean="0"/>
              <a:t>to a student's rate of </a:t>
            </a:r>
            <a:r>
              <a:rPr lang="en-US" dirty="0" smtClean="0"/>
              <a:t>speech.  </a:t>
            </a:r>
          </a:p>
          <a:p>
            <a:pPr lvl="1"/>
            <a:r>
              <a:rPr lang="en-US" dirty="0" smtClean="0">
                <a:solidFill>
                  <a:srgbClr val="FFFF00"/>
                </a:solidFill>
              </a:rPr>
              <a:t>Have them </a:t>
            </a:r>
            <a:r>
              <a:rPr lang="en-US" dirty="0" err="1" smtClean="0">
                <a:solidFill>
                  <a:srgbClr val="FFFF00"/>
                </a:solidFill>
              </a:rPr>
              <a:t>Slooooow</a:t>
            </a:r>
            <a:r>
              <a:rPr lang="en-US" dirty="0" smtClean="0">
                <a:solidFill>
                  <a:srgbClr val="FFFF00"/>
                </a:solidFill>
              </a:rPr>
              <a:t> down when they speak.</a:t>
            </a:r>
          </a:p>
          <a:p>
            <a:r>
              <a:rPr lang="en-US" dirty="0" smtClean="0"/>
              <a:t>A carefully chosen soundtrack can have a dramatic impact on the entire story. Pacing, emotion, point of view, and dramatic question are all enhanced with appropriate music. </a:t>
            </a:r>
          </a:p>
          <a:p>
            <a:pPr lvl="1"/>
            <a:r>
              <a:rPr lang="en-US" dirty="0" smtClean="0"/>
              <a:t>Imagine </a:t>
            </a:r>
            <a:r>
              <a:rPr lang="en-US" i="1" dirty="0" smtClean="0"/>
              <a:t>Jaws</a:t>
            </a:r>
            <a:r>
              <a:rPr lang="en-US" dirty="0" smtClean="0"/>
              <a:t> without its signature "Prowling shark" music. Conversely, a poorly chosen soundtrack can be distracting and confusing.</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482</TotalTime>
  <Words>777</Words>
  <Application>Microsoft Office PowerPoint</Application>
  <PresentationFormat>On-screen Show (4:3)</PresentationFormat>
  <Paragraphs>70</Paragraphs>
  <Slides>13</Slides>
  <Notes>0</Notes>
  <HiddenSlides>0</HiddenSlides>
  <MMClips>1</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Technic</vt:lpstr>
      <vt:lpstr>Digital Storytelling</vt:lpstr>
      <vt:lpstr>Slide 2</vt:lpstr>
      <vt:lpstr>Essential Components</vt:lpstr>
      <vt:lpstr>General Guidelines</vt:lpstr>
      <vt:lpstr>Something To Say</vt:lpstr>
      <vt:lpstr>Show Don’t Tell</vt:lpstr>
      <vt:lpstr>Quality not Quantity</vt:lpstr>
      <vt:lpstr>Picture Quality</vt:lpstr>
      <vt:lpstr>Voice &amp; Sound</vt:lpstr>
      <vt:lpstr>Visual Elements</vt:lpstr>
      <vt:lpstr>Animoto  Digital Storytelling Software</vt:lpstr>
      <vt:lpstr>Alternatives to Animoto</vt:lpstr>
      <vt:lpstr>Ideas for use in classroom</vt:lpstr>
    </vt:vector>
  </TitlesOfParts>
  <Company>University of Sioux Falls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Storytelling</dc:title>
  <dc:creator>toarends</dc:creator>
  <cp:lastModifiedBy>toarends</cp:lastModifiedBy>
  <cp:revision>48</cp:revision>
  <dcterms:created xsi:type="dcterms:W3CDTF">2009-06-23T19:04:26Z</dcterms:created>
  <dcterms:modified xsi:type="dcterms:W3CDTF">2009-06-30T19:02:48Z</dcterms:modified>
</cp:coreProperties>
</file>